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79" r:id="rId3"/>
    <p:sldId id="280" r:id="rId4"/>
    <p:sldId id="294" r:id="rId5"/>
    <p:sldId id="287" r:id="rId6"/>
    <p:sldId id="281" r:id="rId7"/>
    <p:sldId id="282" r:id="rId8"/>
    <p:sldId id="293" r:id="rId9"/>
    <p:sldId id="283" r:id="rId10"/>
    <p:sldId id="288" r:id="rId11"/>
    <p:sldId id="284" r:id="rId12"/>
    <p:sldId id="271" r:id="rId13"/>
    <p:sldId id="290" r:id="rId14"/>
    <p:sldId id="291" r:id="rId15"/>
    <p:sldId id="292" r:id="rId16"/>
    <p:sldId id="295" r:id="rId17"/>
    <p:sldId id="296" r:id="rId18"/>
    <p:sldId id="286" r:id="rId19"/>
    <p:sldId id="289"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94660"/>
  </p:normalViewPr>
  <p:slideViewPr>
    <p:cSldViewPr snapToGrid="0">
      <p:cViewPr varScale="1">
        <p:scale>
          <a:sx n="109" d="100"/>
          <a:sy n="109" d="100"/>
        </p:scale>
        <p:origin x="34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74"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75"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76"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77" name="PlaceHolder 5"/>
          <p:cNvSpPr>
            <a:spLocks noGrp="1"/>
          </p:cNvSpPr>
          <p:nvPr>
            <p:ph type="sldNum"/>
          </p:nvPr>
        </p:nvSpPr>
        <p:spPr>
          <a:xfrm>
            <a:off x="4399200" y="9555480"/>
            <a:ext cx="3372840" cy="502560"/>
          </a:xfrm>
          <a:prstGeom prst="rect">
            <a:avLst/>
          </a:prstGeom>
        </p:spPr>
        <p:txBody>
          <a:bodyPr lIns="0" tIns="0" rIns="0" bIns="0" anchor="b"/>
          <a:lstStyle/>
          <a:p>
            <a:pPr algn="r"/>
            <a:fld id="{3072399D-A8AD-45A5-99D9-74E0219B5465}"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2144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609600" y="160452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6" name="PlaceHolder 3"/>
          <p:cNvSpPr>
            <a:spLocks noGrp="1"/>
          </p:cNvSpPr>
          <p:nvPr>
            <p:ph type="body"/>
          </p:nvPr>
        </p:nvSpPr>
        <p:spPr>
          <a:xfrm>
            <a:off x="609600" y="368208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623232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1" name="PlaceHolder 5"/>
          <p:cNvSpPr>
            <a:spLocks noGrp="1"/>
          </p:cNvSpPr>
          <p:nvPr>
            <p:ph type="body"/>
          </p:nvPr>
        </p:nvSpPr>
        <p:spPr>
          <a:xfrm>
            <a:off x="60960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35" name="Picture 34"/>
          <p:cNvPicPr/>
          <p:nvPr/>
        </p:nvPicPr>
        <p:blipFill>
          <a:blip r:embed="rId2"/>
          <a:stretch/>
        </p:blipFill>
        <p:spPr>
          <a:xfrm>
            <a:off x="2771040" y="1604520"/>
            <a:ext cx="6648960" cy="3977280"/>
          </a:xfrm>
          <a:prstGeom prst="rect">
            <a:avLst/>
          </a:prstGeom>
          <a:ln>
            <a:noFill/>
          </a:ln>
        </p:spPr>
      </p:pic>
      <p:pic>
        <p:nvPicPr>
          <p:cNvPr id="36" name="Picture 35"/>
          <p:cNvPicPr/>
          <p:nvPr/>
        </p:nvPicPr>
        <p:blipFill>
          <a:blip r:embed="rId2"/>
          <a:stretch/>
        </p:blipFill>
        <p:spPr>
          <a:xfrm>
            <a:off x="2771040" y="1604520"/>
            <a:ext cx="664896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 name="PlaceHolder 2"/>
          <p:cNvSpPr>
            <a:spLocks noGrp="1"/>
          </p:cNvSpPr>
          <p:nvPr>
            <p:ph type="body"/>
          </p:nvPr>
        </p:nvSpPr>
        <p:spPr>
          <a:xfrm>
            <a:off x="609600" y="1604520"/>
            <a:ext cx="1097232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60960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 name="PlaceHolder 3"/>
          <p:cNvSpPr>
            <a:spLocks noGrp="1"/>
          </p:cNvSpPr>
          <p:nvPr>
            <p:ph type="body"/>
          </p:nvPr>
        </p:nvSpPr>
        <p:spPr>
          <a:xfrm>
            <a:off x="623232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600" y="273600"/>
            <a:ext cx="1097232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60960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5" name="PlaceHolder 4"/>
          <p:cNvSpPr>
            <a:spLocks noGrp="1"/>
          </p:cNvSpPr>
          <p:nvPr>
            <p:ph type="body"/>
          </p:nvPr>
        </p:nvSpPr>
        <p:spPr>
          <a:xfrm>
            <a:off x="623232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609600" y="1604520"/>
            <a:ext cx="53544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8"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9" name="PlaceHolder 4"/>
          <p:cNvSpPr>
            <a:spLocks noGrp="1"/>
          </p:cNvSpPr>
          <p:nvPr>
            <p:ph type="body"/>
          </p:nvPr>
        </p:nvSpPr>
        <p:spPr>
          <a:xfrm>
            <a:off x="6232320" y="368208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1" name="PlaceHolder 2"/>
          <p:cNvSpPr>
            <a:spLocks noGrp="1"/>
          </p:cNvSpPr>
          <p:nvPr>
            <p:ph type="body"/>
          </p:nvPr>
        </p:nvSpPr>
        <p:spPr>
          <a:xfrm>
            <a:off x="60960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2" name="PlaceHolder 3"/>
          <p:cNvSpPr>
            <a:spLocks noGrp="1"/>
          </p:cNvSpPr>
          <p:nvPr>
            <p:ph type="body"/>
          </p:nvPr>
        </p:nvSpPr>
        <p:spPr>
          <a:xfrm>
            <a:off x="6232320" y="1604520"/>
            <a:ext cx="53544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3" name="PlaceHolder 4"/>
          <p:cNvSpPr>
            <a:spLocks noGrp="1"/>
          </p:cNvSpPr>
          <p:nvPr>
            <p:ph type="body"/>
          </p:nvPr>
        </p:nvSpPr>
        <p:spPr>
          <a:xfrm>
            <a:off x="609600" y="3682080"/>
            <a:ext cx="1097232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6"/>
          <p:cNvPicPr/>
          <p:nvPr/>
        </p:nvPicPr>
        <p:blipFill>
          <a:blip r:embed="rId14"/>
          <a:stretch/>
        </p:blipFill>
        <p:spPr>
          <a:xfrm>
            <a:off x="0" y="195840"/>
            <a:ext cx="12184800" cy="6460920"/>
          </a:xfrm>
          <a:prstGeom prst="rect">
            <a:avLst/>
          </a:prstGeom>
          <a:ln>
            <a:noFill/>
          </a:ln>
        </p:spPr>
      </p:pic>
      <p:sp>
        <p:nvSpPr>
          <p:cNvPr id="4" name="PlaceHolder 1"/>
          <p:cNvSpPr>
            <a:spLocks noGrp="1"/>
          </p:cNvSpPr>
          <p:nvPr>
            <p:ph type="title"/>
          </p:nvPr>
        </p:nvSpPr>
        <p:spPr>
          <a:xfrm>
            <a:off x="609600" y="273600"/>
            <a:ext cx="1097232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2" name="PlaceHolder 2"/>
          <p:cNvSpPr>
            <a:spLocks noGrp="1"/>
          </p:cNvSpPr>
          <p:nvPr>
            <p:ph type="body"/>
          </p:nvPr>
        </p:nvSpPr>
        <p:spPr>
          <a:xfrm>
            <a:off x="609600" y="1604520"/>
            <a:ext cx="1097232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00" rtl="0" eaLnBrk="1" latinLnBrk="0" hangingPunct="1">
        <a:lnSpc>
          <a:spcPct val="90000"/>
        </a:lnSpc>
        <a:spcBef>
          <a:spcPts val="1000"/>
        </a:spcBef>
        <a:buClr>
          <a:srgbClr val="000000"/>
        </a:buClr>
        <a:buSzPct val="45000"/>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1117" y="638766"/>
            <a:ext cx="7837402" cy="3939540"/>
          </a:xfrm>
          <a:prstGeom prst="rect">
            <a:avLst/>
          </a:prstGeom>
          <a:noFill/>
        </p:spPr>
        <p:txBody>
          <a:bodyPr wrap="none" lIns="91440" tIns="45720" rIns="91440" bIns="45720">
            <a:spAutoFit/>
          </a:bodyPr>
          <a:lstStyle/>
          <a:p>
            <a:pPr algn="ctr">
              <a:lnSpc>
                <a:spcPct val="100000"/>
              </a:lnSpc>
            </a:pPr>
            <a:r>
              <a:rPr lang="en-US" sz="7200" b="1" dirty="0" err="1">
                <a:ln w="0"/>
                <a:solidFill>
                  <a:schemeClr val="accent1"/>
                </a:solidFill>
                <a:effectLst>
                  <a:outerShdw blurRad="38100" dist="25400" dir="5400000" algn="ctr" rotWithShape="0">
                    <a:srgbClr val="6E747A">
                      <a:alpha val="43000"/>
                    </a:srgbClr>
                  </a:outerShdw>
                </a:effectLst>
                <a:uFill>
                  <a:solidFill>
                    <a:srgbClr val="FFFFFF"/>
                  </a:solidFill>
                </a:uFill>
                <a:latin typeface="黑体"/>
                <a:ea typeface="黑体"/>
              </a:rPr>
              <a:t>欢迎大家来敬拜神</a:t>
            </a:r>
            <a:endParaRPr lang="en-US" sz="7200" b="1" dirty="0">
              <a:ln w="0"/>
              <a:solidFill>
                <a:schemeClr val="accent1"/>
              </a:solidFill>
              <a:effectLst>
                <a:outerShdw blurRad="38100" dist="25400" dir="5400000" algn="ctr" rotWithShape="0">
                  <a:srgbClr val="6E747A">
                    <a:alpha val="43000"/>
                  </a:srgbClr>
                </a:outerShdw>
              </a:effectLst>
              <a:uFill>
                <a:solidFill>
                  <a:srgbClr val="FFFFFF"/>
                </a:solidFill>
              </a:uFill>
              <a:latin typeface="Arial"/>
            </a:endParaRPr>
          </a:p>
          <a:p>
            <a:pPr algn="ctr"/>
            <a:endParaRPr lang="en-US" altLang="zh-CN" sz="1600" b="1" dirty="0">
              <a:ln w="0"/>
              <a:solidFill>
                <a:schemeClr val="accent1"/>
              </a:solidFill>
              <a:effectLst>
                <a:outerShdw blurRad="38100" dist="25400" dir="5400000" algn="ctr" rotWithShape="0">
                  <a:srgbClr val="6E747A">
                    <a:alpha val="43000"/>
                  </a:srgbClr>
                </a:outerShdw>
              </a:effectLst>
              <a:uFill>
                <a:solidFill>
                  <a:srgbClr val="FFFFFF"/>
                </a:solidFill>
              </a:uFill>
              <a:latin typeface="黑体"/>
              <a:ea typeface="黑体"/>
            </a:endParaRPr>
          </a:p>
          <a:p>
            <a:pPr algn="ctr"/>
            <a:r>
              <a:rPr lang="zh-CN" altLang="en-US" sz="5400" b="1" dirty="0">
                <a:ln w="0"/>
                <a:solidFill>
                  <a:schemeClr val="accent1"/>
                </a:solidFill>
                <a:effectLst>
                  <a:outerShdw blurRad="38100" dist="25400" dir="5400000" algn="ctr" rotWithShape="0">
                    <a:srgbClr val="6E747A">
                      <a:alpha val="43000"/>
                    </a:srgbClr>
                  </a:outerShdw>
                </a:effectLst>
                <a:uFill>
                  <a:solidFill>
                    <a:srgbClr val="FFFFFF"/>
                  </a:solidFill>
                </a:uFill>
                <a:latin typeface="黑体"/>
                <a:ea typeface="黑体"/>
              </a:rPr>
              <a:t>请关掉手机</a:t>
            </a:r>
            <a:endParaRPr lang="en-US" sz="5400" b="1" dirty="0">
              <a:ln w="0"/>
              <a:solidFill>
                <a:schemeClr val="accent1"/>
              </a:solidFill>
              <a:effectLst>
                <a:outerShdw blurRad="38100" dist="25400" dir="5400000" algn="ctr" rotWithShape="0">
                  <a:srgbClr val="6E747A">
                    <a:alpha val="43000"/>
                  </a:srgbClr>
                </a:outerShdw>
              </a:effectLst>
              <a:uFill>
                <a:solidFill>
                  <a:srgbClr val="FFFFFF"/>
                </a:solidFill>
              </a:uFill>
              <a:latin typeface="黑体"/>
              <a:ea typeface="黑体"/>
            </a:endParaRPr>
          </a:p>
          <a:p>
            <a:pPr algn="ctr">
              <a:lnSpc>
                <a:spcPct val="100000"/>
              </a:lnSpc>
            </a:pPr>
            <a:r>
              <a:rPr lang="en-US" sz="5400" b="1" dirty="0" err="1">
                <a:ln w="0"/>
                <a:solidFill>
                  <a:schemeClr val="accent1"/>
                </a:solidFill>
                <a:effectLst>
                  <a:outerShdw blurRad="38100" dist="25400" dir="5400000" algn="ctr" rotWithShape="0">
                    <a:srgbClr val="6E747A">
                      <a:alpha val="43000"/>
                    </a:srgbClr>
                  </a:outerShdw>
                </a:effectLst>
                <a:uFill>
                  <a:solidFill>
                    <a:srgbClr val="FFFFFF"/>
                  </a:solidFill>
                </a:uFill>
                <a:latin typeface="黑体"/>
                <a:ea typeface="黑体"/>
              </a:rPr>
              <a:t>入坐后以安静的心等候神</a:t>
            </a:r>
            <a:endParaRPr lang="en-US" sz="5400" b="1" dirty="0">
              <a:ln w="0"/>
              <a:solidFill>
                <a:schemeClr val="accent1"/>
              </a:solidFill>
              <a:effectLst>
                <a:outerShdw blurRad="38100" dist="25400" dir="5400000" algn="ctr" rotWithShape="0">
                  <a:srgbClr val="6E747A">
                    <a:alpha val="43000"/>
                  </a:srgbClr>
                </a:outerShdw>
              </a:effectLst>
              <a:uFill>
                <a:solidFill>
                  <a:srgbClr val="FFFFFF"/>
                </a:solidFill>
              </a:uFill>
              <a:latin typeface="黑体"/>
              <a:ea typeface="黑体"/>
            </a:endParaRPr>
          </a:p>
          <a:p>
            <a:pPr algn="ctr">
              <a:lnSpc>
                <a:spcPct val="100000"/>
              </a:lnSpc>
            </a:pPr>
            <a:endParaRPr lang="en-US" sz="5400" b="1" dirty="0">
              <a:ln w="0"/>
              <a:solidFill>
                <a:schemeClr val="accent1"/>
              </a:solidFill>
              <a:effectLst>
                <a:outerShdw blurRad="38100" dist="25400" dir="5400000" algn="ctr" rotWithShape="0">
                  <a:srgbClr val="6E747A">
                    <a:alpha val="43000"/>
                  </a:srgbClr>
                </a:outerShdw>
              </a:effectLst>
              <a:uFill>
                <a:solidFill>
                  <a:srgbClr val="FFFFFF"/>
                </a:solidFill>
              </a:uFill>
              <a:latin typeface="黑体"/>
              <a:ea typeface="黑体"/>
            </a:endParaRPr>
          </a:p>
        </p:txBody>
      </p:sp>
      <p:sp>
        <p:nvSpPr>
          <p:cNvPr id="3" name="Rectangle 2"/>
          <p:cNvSpPr/>
          <p:nvPr/>
        </p:nvSpPr>
        <p:spPr>
          <a:xfrm>
            <a:off x="856155" y="4297243"/>
            <a:ext cx="10779442" cy="2031325"/>
          </a:xfrm>
          <a:prstGeom prst="rect">
            <a:avLst/>
          </a:prstGeom>
          <a:noFill/>
        </p:spPr>
        <p:txBody>
          <a:bodyPr wrap="square" lIns="91440" tIns="45720" rIns="91440" bIns="45720">
            <a:spAutoFit/>
          </a:bodyPr>
          <a:lstStyle/>
          <a:p>
            <a:pPr algn="ctr">
              <a:lnSpc>
                <a:spcPct val="100000"/>
              </a:lnSpc>
            </a:pPr>
            <a:r>
              <a:rPr lang="en-US" sz="5400" b="1" spc="50" dirty="0">
                <a:ln w="9525" cmpd="sng">
                  <a:solidFill>
                    <a:schemeClr val="accent1"/>
                  </a:solidFill>
                  <a:prstDash val="solid"/>
                </a:ln>
                <a:solidFill>
                  <a:srgbClr val="70AD47">
                    <a:tint val="1000"/>
                  </a:srgbClr>
                </a:solidFill>
                <a:effectLst>
                  <a:glow rad="101600">
                    <a:schemeClr val="accent1">
                      <a:satMod val="175000"/>
                      <a:alpha val="40000"/>
                    </a:schemeClr>
                  </a:glow>
                </a:effectLst>
                <a:uFill>
                  <a:solidFill>
                    <a:srgbClr val="FFFFFF"/>
                  </a:solidFill>
                </a:uFill>
                <a:latin typeface="Arial Narrow" panose="020B0606020202030204" pitchFamily="34" charset="0"/>
                <a:ea typeface="黑体"/>
              </a:rPr>
              <a:t>Welcome to NCBC Worship Service </a:t>
            </a:r>
            <a:endParaRPr lang="en-US" sz="5400" b="1" spc="50" dirty="0">
              <a:ln w="9525" cmpd="sng">
                <a:solidFill>
                  <a:schemeClr val="accent1"/>
                </a:solidFill>
                <a:prstDash val="solid"/>
              </a:ln>
              <a:solidFill>
                <a:srgbClr val="70AD47">
                  <a:tint val="1000"/>
                </a:srgbClr>
              </a:solidFill>
              <a:effectLst>
                <a:glow rad="101600">
                  <a:schemeClr val="accent1">
                    <a:satMod val="175000"/>
                    <a:alpha val="40000"/>
                  </a:schemeClr>
                </a:glow>
              </a:effectLst>
              <a:uFill>
                <a:solidFill>
                  <a:srgbClr val="FFFFFF"/>
                </a:solidFill>
              </a:uFill>
              <a:latin typeface="Arial Narrow" panose="020B0606020202030204" pitchFamily="34" charset="0"/>
            </a:endParaRPr>
          </a:p>
          <a:p>
            <a:pPr algn="ctr">
              <a:lnSpc>
                <a:spcPct val="100000"/>
              </a:lnSpc>
            </a:pPr>
            <a:r>
              <a:rPr lang="en-US" sz="3600" b="1" spc="50" dirty="0">
                <a:ln w="9525" cmpd="sng">
                  <a:solidFill>
                    <a:schemeClr val="accent1"/>
                  </a:solidFill>
                  <a:prstDash val="solid"/>
                </a:ln>
                <a:solidFill>
                  <a:srgbClr val="70AD47">
                    <a:tint val="1000"/>
                  </a:srgbClr>
                </a:solidFill>
                <a:effectLst>
                  <a:glow rad="101600">
                    <a:schemeClr val="accent1">
                      <a:satMod val="175000"/>
                      <a:alpha val="40000"/>
                    </a:schemeClr>
                  </a:glow>
                </a:effectLst>
                <a:uFill>
                  <a:solidFill>
                    <a:srgbClr val="FFFFFF"/>
                  </a:solidFill>
                </a:uFill>
                <a:latin typeface="Arial Narrow" panose="020B0606020202030204" pitchFamily="34" charset="0"/>
                <a:ea typeface="黑体"/>
              </a:rPr>
              <a:t>Please turn off your cellphone, be seated </a:t>
            </a:r>
          </a:p>
          <a:p>
            <a:pPr algn="ctr">
              <a:lnSpc>
                <a:spcPct val="100000"/>
              </a:lnSpc>
            </a:pPr>
            <a:r>
              <a:rPr lang="en-US" sz="3600" b="1" spc="50" dirty="0">
                <a:ln w="9525" cmpd="sng">
                  <a:solidFill>
                    <a:schemeClr val="accent1"/>
                  </a:solidFill>
                  <a:prstDash val="solid"/>
                </a:ln>
                <a:solidFill>
                  <a:srgbClr val="70AD47">
                    <a:tint val="1000"/>
                  </a:srgbClr>
                </a:solidFill>
                <a:effectLst>
                  <a:glow rad="101600">
                    <a:schemeClr val="accent1">
                      <a:satMod val="175000"/>
                      <a:alpha val="40000"/>
                    </a:schemeClr>
                  </a:glow>
                </a:effectLst>
                <a:uFill>
                  <a:solidFill>
                    <a:srgbClr val="FFFFFF"/>
                  </a:solidFill>
                </a:uFill>
                <a:latin typeface="Arial Narrow" panose="020B0606020202030204" pitchFamily="34" charset="0"/>
                <a:ea typeface="黑体"/>
              </a:rPr>
              <a:t>and wait quietly upon our Lord</a:t>
            </a:r>
            <a:endParaRPr lang="en-US" sz="3600" b="1" spc="50" dirty="0">
              <a:ln w="9525" cmpd="sng">
                <a:solidFill>
                  <a:schemeClr val="accent1"/>
                </a:solidFill>
                <a:prstDash val="solid"/>
              </a:ln>
              <a:solidFill>
                <a:srgbClr val="70AD47">
                  <a:tint val="1000"/>
                </a:srgbClr>
              </a:solidFill>
              <a:effectLst>
                <a:glow rad="101600">
                  <a:schemeClr val="accent1">
                    <a:satMod val="175000"/>
                    <a:alpha val="40000"/>
                  </a:schemeClr>
                </a:glow>
              </a:effectLst>
              <a:latin typeface="Arial Narrow" panose="020B0606020202030204" pitchFamily="34" charset="0"/>
            </a:endParaRPr>
          </a:p>
        </p:txBody>
      </p:sp>
      <p:pic>
        <p:nvPicPr>
          <p:cNvPr id="5" name="Picture 2" descr="logo_ncbc_hollow"/>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545" y="580104"/>
            <a:ext cx="1254125"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为孩童祷告 </a:t>
            </a:r>
            <a:r>
              <a:rPr 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Pray for Children</a:t>
            </a:r>
          </a:p>
        </p:txBody>
      </p:sp>
      <p:sp>
        <p:nvSpPr>
          <p:cNvPr id="3" name="Subtitle 2"/>
          <p:cNvSpPr>
            <a:spLocks noGrp="1"/>
          </p:cNvSpPr>
          <p:nvPr>
            <p:ph type="subTitle"/>
          </p:nvPr>
        </p:nvSpPr>
        <p:spPr/>
        <p:txBody>
          <a:bodyPr anchor="t"/>
          <a:lstStyle/>
          <a:p>
            <a:pPr marL="108000" indent="0">
              <a:buNone/>
            </a:pPr>
            <a:r>
              <a:rPr lang="zh-CN" altLang="en-US" dirty="0"/>
              <a:t>教养孩童，使他走当行的道，就是到老他也不偏离。（箴</a:t>
            </a:r>
            <a:r>
              <a:rPr lang="en-US" altLang="zh-CN" dirty="0"/>
              <a:t>22</a:t>
            </a:r>
            <a:r>
              <a:rPr lang="zh-CN" altLang="en-US" dirty="0"/>
              <a:t>：</a:t>
            </a:r>
            <a:r>
              <a:rPr lang="en-US" altLang="zh-CN" dirty="0"/>
              <a:t>6</a:t>
            </a:r>
            <a:r>
              <a:rPr lang="zh-CN" altLang="en-US" dirty="0"/>
              <a:t>）</a:t>
            </a:r>
            <a:endParaRPr lang="en-US" altLang="zh-CN" dirty="0"/>
          </a:p>
          <a:p>
            <a:pPr marL="108000" indent="0">
              <a:buNone/>
            </a:pPr>
            <a:r>
              <a:rPr lang="en-US" dirty="0"/>
              <a:t>Start children off on the way they should go, and even when they are old they will not turn from it. (Proverbs 22:6)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955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迎新 </a:t>
            </a:r>
            <a:r>
              <a:rPr 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Greeting</a:t>
            </a:r>
          </a:p>
        </p:txBody>
      </p:sp>
      <p:sp>
        <p:nvSpPr>
          <p:cNvPr id="3" name="Subtitle 2"/>
          <p:cNvSpPr>
            <a:spLocks noGrp="1"/>
          </p:cNvSpPr>
          <p:nvPr>
            <p:ph type="subTitle"/>
          </p:nvPr>
        </p:nvSpPr>
        <p:spPr/>
        <p:txBody>
          <a:bodyPr/>
          <a:lstStyle/>
          <a:p>
            <a:pPr marL="108000" indent="0" algn="ctr">
              <a:buNone/>
            </a:pPr>
            <a:r>
              <a:rPr lang="en-US" sz="4000" dirty="0">
                <a:latin typeface="Arial Narrow" panose="020B0606020202030204" pitchFamily="34" charset="0"/>
              </a:rPr>
              <a:t>Welcome to Norfolk Chinese Baptist Church </a:t>
            </a:r>
          </a:p>
          <a:p>
            <a:pPr marL="108000" indent="0" algn="ctr">
              <a:buNone/>
            </a:pPr>
            <a:r>
              <a:rPr lang="en-US" sz="4000" dirty="0">
                <a:latin typeface="Arial Narrow" panose="020B0606020202030204" pitchFamily="34" charset="0"/>
              </a:rPr>
              <a:t>to worship Jesus Christ, our Lord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869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1981200" y="274680"/>
            <a:ext cx="8224200" cy="1137600"/>
          </a:xfrm>
          <a:prstGeom prst="rect">
            <a:avLst/>
          </a:prstGeom>
          <a:noFill/>
          <a:ln>
            <a:noFill/>
          </a:ln>
        </p:spPr>
        <p:style>
          <a:lnRef idx="0">
            <a:scrgbClr r="0" g="0" b="0"/>
          </a:lnRef>
          <a:fillRef idx="0">
            <a:scrgbClr r="0" g="0" b="0"/>
          </a:fillRef>
          <a:effectRef idx="0">
            <a:scrgbClr r="0" g="0" b="0"/>
          </a:effectRef>
          <a:fontRef idx="minor"/>
        </p:style>
      </p:sp>
      <p:sp>
        <p:nvSpPr>
          <p:cNvPr id="118" name="CustomShape 2"/>
          <p:cNvSpPr/>
          <p:nvPr/>
        </p:nvSpPr>
        <p:spPr>
          <a:xfrm>
            <a:off x="1981200" y="1600200"/>
            <a:ext cx="8224200" cy="4520520"/>
          </a:xfrm>
          <a:prstGeom prst="rect">
            <a:avLst/>
          </a:prstGeom>
          <a:noFill/>
          <a:ln>
            <a:noFill/>
          </a:ln>
        </p:spPr>
        <p:style>
          <a:lnRef idx="0">
            <a:scrgbClr r="0" g="0" b="0"/>
          </a:lnRef>
          <a:fillRef idx="0">
            <a:scrgbClr r="0" g="0" b="0"/>
          </a:fillRef>
          <a:effectRef idx="0">
            <a:scrgbClr r="0" g="0" b="0"/>
          </a:effectRef>
          <a:fontRef idx="minor"/>
        </p:style>
      </p:sp>
      <p:pic>
        <p:nvPicPr>
          <p:cNvPr id="119" name="Picture 2"/>
          <p:cNvPicPr/>
          <p:nvPr/>
        </p:nvPicPr>
        <p:blipFill>
          <a:blip r:embed="rId2"/>
          <a:stretch/>
        </p:blipFill>
        <p:spPr>
          <a:xfrm>
            <a:off x="0" y="0"/>
            <a:ext cx="12192000" cy="6851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p:nvPr>
        </p:nvSpPr>
        <p:spPr/>
        <p:txBody>
          <a:bodyPr/>
          <a:lstStyle/>
          <a:p>
            <a:endParaRPr lang="en-US"/>
          </a:p>
        </p:txBody>
      </p:sp>
      <p:pic>
        <p:nvPicPr>
          <p:cNvPr id="4" name="Picture 2"/>
          <p:cNvPicPr/>
          <p:nvPr/>
        </p:nvPicPr>
        <p:blipFill rotWithShape="1">
          <a:blip r:embed="rId2"/>
          <a:srcRect b="79386"/>
          <a:stretch/>
        </p:blipFill>
        <p:spPr>
          <a:xfrm>
            <a:off x="1524000" y="0"/>
            <a:ext cx="9137160" cy="1412280"/>
          </a:xfrm>
          <a:prstGeom prst="rect">
            <a:avLst/>
          </a:prstGeom>
          <a:ln>
            <a:noFill/>
          </a:ln>
        </p:spPr>
      </p:pic>
    </p:spTree>
    <p:extLst>
      <p:ext uri="{BB962C8B-B14F-4D97-AF65-F5344CB8AC3E}">
        <p14:creationId xmlns:p14="http://schemas.microsoft.com/office/powerpoint/2010/main" val="233676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p:nvPr>
        </p:nvSpPr>
        <p:spPr/>
        <p:txBody>
          <a:bodyPr/>
          <a:lstStyle/>
          <a:p>
            <a:endParaRPr lang="en-US"/>
          </a:p>
        </p:txBody>
      </p:sp>
      <p:pic>
        <p:nvPicPr>
          <p:cNvPr id="5" name="Picture 2"/>
          <p:cNvPicPr/>
          <p:nvPr/>
        </p:nvPicPr>
        <p:blipFill>
          <a:blip r:embed="rId2"/>
          <a:stretch/>
        </p:blipFill>
        <p:spPr>
          <a:xfrm>
            <a:off x="3836280" y="339660"/>
            <a:ext cx="4792320" cy="1012680"/>
          </a:xfrm>
          <a:prstGeom prst="rect">
            <a:avLst/>
          </a:prstGeom>
          <a:ln>
            <a:noFill/>
          </a:ln>
        </p:spPr>
      </p:pic>
    </p:spTree>
    <p:extLst>
      <p:ext uri="{BB962C8B-B14F-4D97-AF65-F5344CB8AC3E}">
        <p14:creationId xmlns:p14="http://schemas.microsoft.com/office/powerpoint/2010/main" val="416501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p:nvPr>
        </p:nvSpPr>
        <p:spPr/>
        <p:txBody>
          <a:bodyPr/>
          <a:lstStyle/>
          <a:p>
            <a:endParaRPr lang="en-US"/>
          </a:p>
        </p:txBody>
      </p:sp>
      <p:pic>
        <p:nvPicPr>
          <p:cNvPr id="4" name="Picture 2"/>
          <p:cNvPicPr/>
          <p:nvPr/>
        </p:nvPicPr>
        <p:blipFill>
          <a:blip r:embed="rId2"/>
          <a:stretch/>
        </p:blipFill>
        <p:spPr>
          <a:xfrm>
            <a:off x="3810000" y="380880"/>
            <a:ext cx="4595446" cy="1031400"/>
          </a:xfrm>
          <a:prstGeom prst="rect">
            <a:avLst/>
          </a:prstGeom>
          <a:ln>
            <a:noFill/>
          </a:ln>
        </p:spPr>
      </p:pic>
    </p:spTree>
    <p:extLst>
      <p:ext uri="{BB962C8B-B14F-4D97-AF65-F5344CB8AC3E}">
        <p14:creationId xmlns:p14="http://schemas.microsoft.com/office/powerpoint/2010/main" val="1099482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sz="5400" dirty="0">
                <a:effectLst>
                  <a:glow rad="101600">
                    <a:schemeClr val="accent1">
                      <a:satMod val="175000"/>
                      <a:alpha val="40000"/>
                    </a:schemeClr>
                  </a:glow>
                </a:effectLst>
                <a:latin typeface="迷你简启体" panose="03000509000000000000" pitchFamily="65" charset="-122"/>
                <a:ea typeface="迷你简启体" panose="03000509000000000000" pitchFamily="65" charset="-122"/>
              </a:rPr>
              <a:t>圣餐</a:t>
            </a:r>
            <a:r>
              <a:rPr lang="zh-CN" altLang="en-US" sz="5400" dirty="0">
                <a:effectLst>
                  <a:glow rad="101600">
                    <a:schemeClr val="accent1">
                      <a:satMod val="175000"/>
                      <a:alpha val="40000"/>
                    </a:schemeClr>
                  </a:glow>
                </a:effectLst>
              </a:rPr>
              <a:t> </a:t>
            </a:r>
            <a:r>
              <a:rPr lang="en-US" altLang="zh-CN" sz="5400" dirty="0">
                <a:effectLst>
                  <a:glow rad="101600">
                    <a:schemeClr val="accent1">
                      <a:satMod val="175000"/>
                      <a:alpha val="40000"/>
                    </a:schemeClr>
                  </a:glow>
                </a:effectLst>
                <a:latin typeface="Nyala" panose="02000504070300020003" pitchFamily="2" charset="0"/>
              </a:rPr>
              <a:t>Holy Communion</a:t>
            </a:r>
            <a:endParaRPr lang="en-US" sz="5400" dirty="0">
              <a:effectLst>
                <a:glow rad="101600">
                  <a:schemeClr val="accent1">
                    <a:satMod val="175000"/>
                    <a:alpha val="40000"/>
                  </a:schemeClr>
                </a:glow>
              </a:effectLst>
              <a:latin typeface="Nyala" panose="02000504070300020003" pitchFamily="2" charset="0"/>
            </a:endParaRPr>
          </a:p>
        </p:txBody>
      </p:sp>
      <p:sp>
        <p:nvSpPr>
          <p:cNvPr id="3" name="Subtitle 2"/>
          <p:cNvSpPr>
            <a:spLocks noGrp="1"/>
          </p:cNvSpPr>
          <p:nvPr>
            <p:ph type="subTitle"/>
          </p:nvPr>
        </p:nvSpPr>
        <p:spPr>
          <a:xfrm>
            <a:off x="609600" y="1418401"/>
            <a:ext cx="10972320" cy="5079114"/>
          </a:xfrm>
        </p:spPr>
        <p:txBody>
          <a:bodyPr anchor="t"/>
          <a:lstStyle/>
          <a:p>
            <a:pPr marL="108000" indent="0" algn="ctr">
              <a:buNone/>
            </a:pPr>
            <a:r>
              <a:rPr lang="en-US" altLang="en-US" sz="2400" dirty="0" err="1">
                <a:solidFill>
                  <a:srgbClr val="000000"/>
                </a:solidFill>
                <a:latin typeface="Arial" panose="020B0604020202020204" pitchFamily="34" charset="0"/>
                <a:cs typeface="Arial" panose="020B0604020202020204" pitchFamily="34" charset="0"/>
              </a:rPr>
              <a:t>哥林多前书</a:t>
            </a:r>
            <a:r>
              <a:rPr lang="en-US" altLang="en-US" sz="2400" dirty="0">
                <a:solidFill>
                  <a:srgbClr val="000000"/>
                </a:solidFill>
                <a:latin typeface="Arial" panose="020B0604020202020204" pitchFamily="34" charset="0"/>
                <a:cs typeface="Arial" panose="020B0604020202020204" pitchFamily="34" charset="0"/>
              </a:rPr>
              <a:t> </a:t>
            </a:r>
            <a:r>
              <a:rPr lang="en-US" dirty="0"/>
              <a:t>1 Corinthians (11: 23-29)</a:t>
            </a:r>
            <a:endParaRPr lang="en-US" altLang="zh-CN" sz="2400" dirty="0"/>
          </a:p>
          <a:p>
            <a:pPr marL="108000" indent="0">
              <a:buNone/>
            </a:pPr>
            <a:r>
              <a:rPr lang="en-US" altLang="zh-CN" sz="2400" dirty="0"/>
              <a:t>23 </a:t>
            </a:r>
            <a:r>
              <a:rPr lang="zh-CN" altLang="en-US" sz="2400" dirty="0"/>
              <a:t>我当日传给你们的，原是从主领受的，就是主耶稣被卖的那一夜，拿起饼来，</a:t>
            </a:r>
            <a:r>
              <a:rPr lang="en-US" altLang="zh-CN" sz="2400" dirty="0"/>
              <a:t>24 </a:t>
            </a:r>
            <a:r>
              <a:rPr lang="zh-CN" altLang="en-US" sz="2400" dirty="0"/>
              <a:t>祝谢了，就掰开，说，这是我的身体，为你们舍的（舍有古卷作掰开）。你们应当如此行，为的是记念我。</a:t>
            </a:r>
            <a:r>
              <a:rPr lang="en-US" altLang="zh-CN" sz="2400" dirty="0"/>
              <a:t>25	</a:t>
            </a:r>
            <a:r>
              <a:rPr lang="zh-CN" altLang="en-US" sz="2400" dirty="0"/>
              <a:t>饭后，也照样拿起杯来，说，这杯是用我的血所立的新约。你们每逢喝的时候，要如此行，为的是记念我。</a:t>
            </a:r>
            <a:r>
              <a:rPr lang="en-US" altLang="zh-CN" sz="2400" dirty="0"/>
              <a:t>26 </a:t>
            </a:r>
            <a:r>
              <a:rPr lang="zh-CN" altLang="en-US" sz="2400" dirty="0"/>
              <a:t>你们每逢吃这饼，喝这杯，是表明主的死，直等到他来。</a:t>
            </a:r>
            <a:r>
              <a:rPr lang="en-US" altLang="zh-CN" sz="2400" dirty="0"/>
              <a:t>27 </a:t>
            </a:r>
            <a:r>
              <a:rPr lang="zh-CN" altLang="en-US" sz="2400" dirty="0"/>
              <a:t>所以无论何人，不按理吃主的饼，喝主的杯，就是干犯主的身主的血了。</a:t>
            </a:r>
            <a:r>
              <a:rPr lang="en-US" altLang="zh-CN" sz="2400" dirty="0"/>
              <a:t>28 </a:t>
            </a:r>
            <a:r>
              <a:rPr lang="zh-CN" altLang="en-US" sz="2400" dirty="0"/>
              <a:t>人应当自己省察，然后吃这饼，喝这杯</a:t>
            </a:r>
            <a:r>
              <a:rPr lang="en-US" altLang="zh-CN" sz="2400" dirty="0"/>
              <a:t>,</a:t>
            </a:r>
            <a:r>
              <a:rPr lang="zh-CN" altLang="en-US" sz="2400" dirty="0"/>
              <a:t> </a:t>
            </a:r>
            <a:r>
              <a:rPr lang="en-US" altLang="zh-CN" sz="2400" dirty="0"/>
              <a:t>29 </a:t>
            </a:r>
            <a:r>
              <a:rPr lang="zh-CN" altLang="en-US" sz="2400" dirty="0"/>
              <a:t>因为人吃喝，若不分辨是主的身体，就是吃喝自己的罪了。</a:t>
            </a:r>
            <a:endParaRPr lang="en-US" altLang="zh-CN" sz="2400" dirty="0"/>
          </a:p>
          <a:p>
            <a:pPr marL="108000" indent="0">
              <a:buNone/>
            </a:pPr>
            <a:r>
              <a:rPr lang="en-US" altLang="zh-CN" sz="2000" dirty="0">
                <a:latin typeface="Arial Narrow" panose="020B0606020202030204" pitchFamily="34" charset="0"/>
              </a:rPr>
              <a:t>23 For I received from the Lord what I also passed on to you: The Lord Jesus, on the night he was betrayed, took bread, 24 and when he had given thanks, he broke it and said, "This is my body, which is for you; do this in remembrance of me.“ 25 In the same way, after supper he took the cup, saying, "This cup is the new covenant in my blood; do this, whenever you drink it, in remembrance of me.“ 26 For whenever you eat this bread and drink this cup, you proclaim the Lord's death until he comes. 27 Therefore, whoever eats the bread or drinks the cup of the Lord in an unworthy manner will be guilty of sinning against the body and blood of the Lord. 28 A man ought to examine himself before he eats of the bread and drinks of the cup. 29 For anyone who eats and drinks without recognizing the body of the Lord eats and drinks judgment on himself.</a:t>
            </a:r>
          </a:p>
          <a:p>
            <a:pPr marL="108000" indent="0">
              <a:buNone/>
            </a:pPr>
            <a:endParaRPr lang="en-US" sz="2400" dirty="0"/>
          </a:p>
        </p:txBody>
      </p:sp>
      <p:sp>
        <p:nvSpPr>
          <p:cNvPr id="8" name="Rectangle 1"/>
          <p:cNvSpPr>
            <a:spLocks noChangeArrowheads="1"/>
          </p:cNvSpPr>
          <p:nvPr/>
        </p:nvSpPr>
        <p:spPr bwMode="auto">
          <a:xfrm>
            <a:off x="0" y="-323165"/>
            <a:ext cx="18473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804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nchor="t"/>
          <a:lstStyle/>
          <a:p>
            <a:r>
              <a:rPr lang="zh-CN" altLang="en-US" dirty="0"/>
              <a:t>我凡事给你们作榜样，叫你们知道，应当这样劳苦，扶助软弱的人，又当记念主耶稣的话，说，施比受更为有福。</a:t>
            </a:r>
            <a:r>
              <a:rPr lang="en-US" altLang="zh-CN" dirty="0"/>
              <a:t>(</a:t>
            </a:r>
            <a:r>
              <a:rPr lang="zh-CN" altLang="en-US" dirty="0"/>
              <a:t>使徒行传 </a:t>
            </a:r>
            <a:r>
              <a:rPr lang="en-US" altLang="zh-CN" dirty="0"/>
              <a:t>20:35)</a:t>
            </a:r>
          </a:p>
          <a:p>
            <a:r>
              <a:rPr lang="en-US" dirty="0"/>
              <a:t>In everything I did, I showed you that by this kind of hard work we must help the weak, remembering the words the Lord Jesus himself said: 'It is more blessed to give than to receive.'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354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三一颂  </a:t>
            </a:r>
            <a:r>
              <a:rPr lang="en-US" altLang="zh-CN" sz="5400" dirty="0">
                <a:effectLst>
                  <a:glow rad="101600">
                    <a:schemeClr val="accent1">
                      <a:satMod val="175000"/>
                      <a:alpha val="40000"/>
                    </a:schemeClr>
                  </a:glow>
                </a:effectLst>
                <a:latin typeface="Nyala" panose="02000504070300020003" pitchFamily="2" charset="0"/>
              </a:rPr>
              <a:t>Doxology</a:t>
            </a:r>
            <a:endParaRPr lang="en-US" sz="5400" dirty="0">
              <a:effectLst>
                <a:glow rad="101600">
                  <a:schemeClr val="accent1">
                    <a:satMod val="175000"/>
                    <a:alpha val="40000"/>
                  </a:schemeClr>
                </a:glow>
              </a:effectLst>
              <a:latin typeface="Nyala" panose="02000504070300020003" pitchFamily="2" charset="0"/>
            </a:endParaRPr>
          </a:p>
        </p:txBody>
      </p:sp>
      <p:sp>
        <p:nvSpPr>
          <p:cNvPr id="3" name="Subtitle 2"/>
          <p:cNvSpPr>
            <a:spLocks noGrp="1"/>
          </p:cNvSpPr>
          <p:nvPr>
            <p:ph type="subTitle"/>
          </p:nvPr>
        </p:nvSpPr>
        <p:spPr>
          <a:xfrm>
            <a:off x="1128346" y="1604520"/>
            <a:ext cx="5465885" cy="3977280"/>
          </a:xfrm>
        </p:spPr>
        <p:txBody>
          <a:bodyPr/>
          <a:lstStyle/>
          <a:p>
            <a:pPr marL="108000" indent="0">
              <a:buNone/>
            </a:pPr>
            <a:r>
              <a:rPr lang="zh-CN" altLang="en-US" sz="4000" dirty="0"/>
              <a:t>赞美真神万福之根，</a:t>
            </a:r>
            <a:endParaRPr lang="en-US" altLang="zh-CN" sz="4000" dirty="0"/>
          </a:p>
          <a:p>
            <a:pPr marL="108000" indent="0">
              <a:buNone/>
            </a:pPr>
            <a:r>
              <a:rPr lang="zh-CN" altLang="en-US" sz="4000" dirty="0"/>
              <a:t>地上生灵当赞主恩，</a:t>
            </a:r>
            <a:endParaRPr lang="en-US" altLang="zh-CN" sz="4000" dirty="0"/>
          </a:p>
          <a:p>
            <a:pPr marL="108000" indent="0">
              <a:buNone/>
            </a:pPr>
            <a:r>
              <a:rPr lang="zh-CN" altLang="en-US" sz="4000" dirty="0"/>
              <a:t>天上万军颂赞主名，</a:t>
            </a:r>
            <a:endParaRPr lang="en-US" altLang="zh-CN" sz="4000" dirty="0"/>
          </a:p>
          <a:p>
            <a:pPr marL="108000" indent="0">
              <a:buNone/>
            </a:pPr>
            <a:r>
              <a:rPr lang="zh-CN" altLang="en-US" sz="4000" dirty="0"/>
              <a:t>赞美圣父圣子圣灵。</a:t>
            </a:r>
            <a:endParaRPr lang="en-US" altLang="zh-CN" sz="4000" dirty="0"/>
          </a:p>
          <a:p>
            <a:pPr marL="108000" indent="0">
              <a:buNone/>
            </a:pPr>
            <a:r>
              <a:rPr lang="zh-CN" altLang="en-US" sz="4000" dirty="0"/>
              <a:t>阿们！</a:t>
            </a:r>
            <a:endParaRPr lang="en-US" altLang="zh-CN" sz="4000" dirty="0"/>
          </a:p>
          <a:p>
            <a:endParaRPr lang="en-US" dirty="0"/>
          </a:p>
        </p:txBody>
      </p:sp>
      <p:sp>
        <p:nvSpPr>
          <p:cNvPr id="4" name="TextBox 3"/>
          <p:cNvSpPr txBox="1"/>
          <p:nvPr/>
        </p:nvSpPr>
        <p:spPr>
          <a:xfrm>
            <a:off x="5257800" y="4642976"/>
            <a:ext cx="5989588" cy="1569660"/>
          </a:xfrm>
          <a:prstGeom prst="rect">
            <a:avLst/>
          </a:prstGeom>
          <a:noFill/>
        </p:spPr>
        <p:txBody>
          <a:bodyPr wrap="none" rtlCol="0">
            <a:spAutoFit/>
          </a:bodyPr>
          <a:lstStyle/>
          <a:p>
            <a:r>
              <a:rPr lang="en-US" sz="2400" dirty="0"/>
              <a:t>Praise God, from whom all blessings flow;</a:t>
            </a:r>
          </a:p>
          <a:p>
            <a:r>
              <a:rPr lang="en-US" sz="2400" dirty="0"/>
              <a:t>Praise Him, all creatures here below;</a:t>
            </a:r>
          </a:p>
          <a:p>
            <a:r>
              <a:rPr lang="en-US" sz="2400" dirty="0"/>
              <a:t>Praise Him above, ye heavenly host;</a:t>
            </a:r>
          </a:p>
          <a:p>
            <a:r>
              <a:rPr lang="en-US" sz="2400" dirty="0"/>
              <a:t>Praise Father, Son, and Holy Ghost. Amen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8429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祷告祝福 </a:t>
            </a:r>
            <a:r>
              <a:rPr 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Benediction</a:t>
            </a:r>
          </a:p>
        </p:txBody>
      </p:sp>
      <p:sp>
        <p:nvSpPr>
          <p:cNvPr id="3" name="Subtitle 2"/>
          <p:cNvSpPr>
            <a:spLocks noGrp="1"/>
          </p:cNvSpPr>
          <p:nvPr>
            <p:ph type="subTitle"/>
          </p:nvPr>
        </p:nvSpPr>
        <p:spPr/>
        <p:txBody>
          <a:bodyPr anchor="t"/>
          <a:lstStyle/>
          <a:p>
            <a:pPr marL="108000" indent="0">
              <a:buNone/>
            </a:pPr>
            <a:r>
              <a:rPr lang="zh-CN" altLang="en-US" sz="3600" dirty="0">
                <a:latin typeface="Arial Narrow" panose="020B0606020202030204" pitchFamily="34" charset="0"/>
              </a:rPr>
              <a:t>请起立，领受祝福！</a:t>
            </a:r>
            <a:endParaRPr lang="en-US" altLang="zh-CN" sz="3600" dirty="0">
              <a:latin typeface="Arial Narrow" panose="020B0606020202030204" pitchFamily="34" charset="0"/>
            </a:endParaRPr>
          </a:p>
          <a:p>
            <a:pPr marL="108000" indent="0">
              <a:buNone/>
            </a:pPr>
            <a:r>
              <a:rPr lang="en-US" dirty="0">
                <a:latin typeface="Arial Narrow" panose="020B0606020202030204" pitchFamily="34" charset="0"/>
              </a:rPr>
              <a:t>Please stand for the benediction!</a:t>
            </a:r>
          </a:p>
          <a:p>
            <a:pPr marL="108000" indent="0">
              <a:buNone/>
            </a:pPr>
            <a:endParaRPr lang="en-US" dirty="0">
              <a:latin typeface="Arial Narrow" panose="020B0606020202030204" pitchFamily="34" charset="0"/>
            </a:endParaRPr>
          </a:p>
          <a:p>
            <a:pPr marL="108000" indent="0">
              <a:buNone/>
            </a:pPr>
            <a:r>
              <a:rPr lang="zh-CN" altLang="en-US" sz="3600" dirty="0">
                <a:latin typeface="Arial Narrow" panose="020B0606020202030204" pitchFamily="34" charset="0"/>
              </a:rPr>
              <a:t>愿主耶稣基督的恩惠，神的慈爱，圣灵的感动，常与你们众人同在。（林后</a:t>
            </a:r>
            <a:r>
              <a:rPr lang="en-US" altLang="zh-CN" sz="3600" dirty="0">
                <a:latin typeface="Arial Narrow" panose="020B0606020202030204" pitchFamily="34" charset="0"/>
              </a:rPr>
              <a:t>13</a:t>
            </a:r>
            <a:r>
              <a:rPr lang="zh-CN" altLang="en-US" sz="3600" dirty="0">
                <a:latin typeface="Arial Narrow" panose="020B0606020202030204" pitchFamily="34" charset="0"/>
              </a:rPr>
              <a:t>：</a:t>
            </a:r>
            <a:r>
              <a:rPr lang="en-US" altLang="zh-CN" sz="3600" dirty="0">
                <a:latin typeface="Arial Narrow" panose="020B0606020202030204" pitchFamily="34" charset="0"/>
              </a:rPr>
              <a:t>14</a:t>
            </a:r>
            <a:r>
              <a:rPr lang="zh-CN" altLang="en-US" sz="3600" dirty="0">
                <a:latin typeface="Arial Narrow" panose="020B0606020202030204" pitchFamily="34" charset="0"/>
              </a:rPr>
              <a:t>）</a:t>
            </a:r>
            <a:endParaRPr lang="en-US" altLang="zh-CN" sz="3600" dirty="0">
              <a:latin typeface="Arial Narrow" panose="020B0606020202030204" pitchFamily="34" charset="0"/>
            </a:endParaRPr>
          </a:p>
          <a:p>
            <a:pPr marL="108000" indent="0">
              <a:buNone/>
            </a:pPr>
            <a:r>
              <a:rPr lang="en-US" dirty="0">
                <a:latin typeface="Arial Narrow" panose="020B0606020202030204" pitchFamily="34" charset="0"/>
              </a:rPr>
              <a:t>May the grace of the Lord Jesus Christ, and the love of God, and the fellowship of the Holy Spirit be with you all. </a:t>
            </a:r>
            <a:r>
              <a:rPr lang="zh-CN" altLang="en-US" dirty="0">
                <a:latin typeface="Arial Narrow" panose="020B0606020202030204" pitchFamily="34" charset="0"/>
              </a:rPr>
              <a:t>（</a:t>
            </a:r>
            <a:r>
              <a:rPr lang="en-US" altLang="zh-CN" dirty="0">
                <a:latin typeface="Arial Narrow" panose="020B0606020202030204" pitchFamily="34" charset="0"/>
              </a:rPr>
              <a:t>2 Corinthians</a:t>
            </a:r>
            <a:r>
              <a:rPr lang="zh-CN" altLang="en-US" dirty="0">
                <a:latin typeface="Arial Narrow" panose="020B0606020202030204" pitchFamily="34" charset="0"/>
              </a:rPr>
              <a:t> </a:t>
            </a:r>
            <a:r>
              <a:rPr lang="en-US" altLang="zh-CN" dirty="0">
                <a:latin typeface="Arial Narrow" panose="020B0606020202030204" pitchFamily="34" charset="0"/>
              </a:rPr>
              <a:t>13:14</a:t>
            </a:r>
            <a:r>
              <a:rPr lang="zh-CN" altLang="en-US" dirty="0">
                <a:latin typeface="Arial Narrow" panose="020B0606020202030204" pitchFamily="34" charset="0"/>
              </a:rPr>
              <a:t>）</a:t>
            </a:r>
            <a:endParaRPr lang="en-US" dirty="0">
              <a:latin typeface="Arial Narrow" panose="020B0606020202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7804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6925" y="1554172"/>
            <a:ext cx="8430513" cy="1323439"/>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zh-CN" altLang="en-US" sz="8000" b="1" dirty="0">
                <a:ln w="12700" cmpd="sng">
                  <a:solidFill>
                    <a:schemeClr val="bg2">
                      <a:lumMod val="50000"/>
                    </a:schemeClr>
                  </a:solidFill>
                  <a:prstDash val="solid"/>
                </a:ln>
                <a:solidFill>
                  <a:srgbClr val="FFC000"/>
                </a:solidFill>
                <a:effectLst>
                  <a:outerShdw blurRad="38100" dist="38100" dir="2700000" algn="tl">
                    <a:srgbClr val="000000">
                      <a:alpha val="43137"/>
                    </a:srgbClr>
                  </a:outerShdw>
                </a:effectLst>
                <a:latin typeface="迷你繁启体" panose="03000509000000000000" pitchFamily="65" charset="-122"/>
                <a:ea typeface="迷你繁启体" panose="03000509000000000000" pitchFamily="65" charset="-122"/>
              </a:rPr>
              <a:t>诺福克华人浸信会</a:t>
            </a:r>
            <a:endParaRPr lang="en-US" altLang="zh-CN" sz="8000" b="1" dirty="0">
              <a:ln w="12700" cmpd="sng">
                <a:solidFill>
                  <a:schemeClr val="bg2">
                    <a:lumMod val="50000"/>
                  </a:schemeClr>
                </a:solidFill>
                <a:prstDash val="solid"/>
              </a:ln>
              <a:solidFill>
                <a:srgbClr val="FFC000"/>
              </a:solidFill>
              <a:effectLst>
                <a:outerShdw blurRad="38100" dist="38100" dir="2700000" algn="tl">
                  <a:srgbClr val="000000">
                    <a:alpha val="43137"/>
                  </a:srgbClr>
                </a:outerShdw>
              </a:effectLst>
              <a:latin typeface="迷你繁启体" panose="03000509000000000000" pitchFamily="65" charset="-122"/>
              <a:ea typeface="迷你繁启体" panose="03000509000000000000" pitchFamily="65" charset="-122"/>
            </a:endParaRPr>
          </a:p>
        </p:txBody>
      </p:sp>
      <p:sp>
        <p:nvSpPr>
          <p:cNvPr id="5" name="Rectangle 4"/>
          <p:cNvSpPr/>
          <p:nvPr/>
        </p:nvSpPr>
        <p:spPr>
          <a:xfrm>
            <a:off x="3717596" y="3019617"/>
            <a:ext cx="4698723" cy="144655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zh-CN" altLang="en-US" sz="8800" b="1" cap="none" spc="0" dirty="0">
                <a:ln w="12700" cmpd="sng">
                  <a:solidFill>
                    <a:schemeClr val="accent6">
                      <a:lumMod val="60000"/>
                      <a:lumOff val="40000"/>
                    </a:schemeClr>
                  </a:solidFill>
                  <a:prstDash val="solid"/>
                </a:ln>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effectLst>
                  <a:glow rad="63500">
                    <a:schemeClr val="accent1">
                      <a:satMod val="175000"/>
                      <a:alpha val="40000"/>
                    </a:schemeClr>
                  </a:glow>
                </a:effectLst>
                <a:latin typeface="迷你繁启体" panose="03000509000000000000" pitchFamily="65" charset="-122"/>
                <a:ea typeface="迷你繁启体" panose="03000509000000000000" pitchFamily="65" charset="-122"/>
              </a:rPr>
              <a:t>主日崇拜</a:t>
            </a:r>
            <a:endParaRPr lang="en-US" sz="8800" b="1" cap="none" spc="0" dirty="0">
              <a:ln w="12700" cmpd="sng">
                <a:solidFill>
                  <a:schemeClr val="accent6">
                    <a:lumMod val="60000"/>
                    <a:lumOff val="40000"/>
                  </a:schemeClr>
                </a:solidFill>
                <a:prstDash val="solid"/>
              </a:ln>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effectLst>
                <a:glow rad="63500">
                  <a:schemeClr val="accent1">
                    <a:satMod val="175000"/>
                    <a:alpha val="40000"/>
                  </a:schemeClr>
                </a:glow>
              </a:effectLst>
              <a:latin typeface="迷你繁启体" panose="03000509000000000000" pitchFamily="65" charset="-122"/>
              <a:ea typeface="迷你繁启体" panose="03000509000000000000" pitchFamily="65" charset="-122"/>
            </a:endParaRPr>
          </a:p>
        </p:txBody>
      </p:sp>
      <p:sp>
        <p:nvSpPr>
          <p:cNvPr id="6" name="Rectangle 5"/>
          <p:cNvSpPr/>
          <p:nvPr/>
        </p:nvSpPr>
        <p:spPr>
          <a:xfrm>
            <a:off x="1853670" y="4608173"/>
            <a:ext cx="8234571" cy="1661993"/>
          </a:xfrm>
          <a:prstGeom prst="rect">
            <a:avLst/>
          </a:prstGeom>
          <a:noFill/>
        </p:spPr>
        <p:txBody>
          <a:bodyPr wrap="square" lIns="91440" tIns="45720" rIns="91440" bIns="45720">
            <a:spAutoFit/>
          </a:bodyPr>
          <a:lstStyle/>
          <a:p>
            <a:pPr algn="ctr"/>
            <a:r>
              <a:rPr lang="en-US" sz="4800" b="1" cap="none" spc="0" dirty="0">
                <a:ln w="12700" cmpd="sng">
                  <a:solidFill>
                    <a:schemeClr val="accent4"/>
                  </a:solidFill>
                  <a:prstDash val="solid"/>
                </a:ln>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effectLst/>
                <a:latin typeface="Arial Narrow" panose="020B0606020202030204" pitchFamily="34" charset="0"/>
              </a:rPr>
              <a:t>Norfolk Chinese Baptist Church</a:t>
            </a:r>
          </a:p>
          <a:p>
            <a:pPr algn="ctr"/>
            <a:r>
              <a:rPr lang="en-US" sz="4800" b="1" dirty="0">
                <a:ln w="12700" cmpd="sng">
                  <a:solidFill>
                    <a:schemeClr val="accent4"/>
                  </a:solidFill>
                  <a:prstDash val="solid"/>
                </a:ln>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atin typeface="Arial Narrow" panose="020B0606020202030204" pitchFamily="34" charset="0"/>
              </a:rPr>
              <a:t>Sunday Worship Service</a:t>
            </a:r>
            <a:r>
              <a:rPr lang="en-US" sz="5400" b="1" cap="none" spc="0" dirty="0">
                <a:ln w="12700" cmpd="sng">
                  <a:solidFill>
                    <a:schemeClr val="accent4"/>
                  </a:solidFill>
                  <a:prstDash val="solid"/>
                </a:ln>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effectLst/>
                <a:latin typeface="Arial Narrow" panose="020B0606020202030204" pitchFamily="34" charset="0"/>
              </a:rPr>
              <a:t> </a:t>
            </a:r>
          </a:p>
        </p:txBody>
      </p:sp>
      <p:pic>
        <p:nvPicPr>
          <p:cNvPr id="1026" name="Picture 2" descr="logo_ncbc_hollow"/>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545" y="580104"/>
            <a:ext cx="1254125"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1682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p:nvPr>
        </p:nvSpPr>
        <p:spPr>
          <a:xfrm>
            <a:off x="697523" y="1938627"/>
            <a:ext cx="10820400" cy="4215988"/>
          </a:xfrm>
        </p:spPr>
        <p:txBody>
          <a:bodyPr/>
          <a:lstStyle/>
          <a:p>
            <a:pPr marL="108000" indent="0">
              <a:buNone/>
            </a:pPr>
            <a:r>
              <a:rPr lang="zh-CN" altLang="en-US" sz="2400" dirty="0">
                <a:latin typeface="Arial Narrow" panose="020B0606020202030204" pitchFamily="34" charset="0"/>
              </a:rPr>
              <a:t>凡求告耶和华的，就是诚心求告他的，耶和华便与他们相近。敬畏他的，他必成就他们的心愿。也必听他们的呼求，拯救他们。 </a:t>
            </a:r>
            <a:r>
              <a:rPr lang="en-US" altLang="zh-CN" sz="2400" dirty="0">
                <a:latin typeface="Arial Narrow" panose="020B0606020202030204" pitchFamily="34" charset="0"/>
              </a:rPr>
              <a:t>(</a:t>
            </a:r>
            <a:r>
              <a:rPr lang="zh-CN" altLang="en-US" sz="2400" dirty="0">
                <a:latin typeface="Arial Narrow" panose="020B0606020202030204" pitchFamily="34" charset="0"/>
              </a:rPr>
              <a:t>诗篇</a:t>
            </a:r>
            <a:r>
              <a:rPr lang="en-US" altLang="zh-CN" sz="2400" dirty="0">
                <a:latin typeface="Arial Narrow" panose="020B0606020202030204" pitchFamily="34" charset="0"/>
              </a:rPr>
              <a:t>145:18-19)</a:t>
            </a:r>
          </a:p>
          <a:p>
            <a:pPr marL="108000" indent="0">
              <a:buNone/>
            </a:pPr>
            <a:r>
              <a:rPr lang="en-US" sz="2400" dirty="0">
                <a:latin typeface="Arial Narrow" panose="020B0606020202030204" pitchFamily="34" charset="0"/>
              </a:rPr>
              <a:t>The LORD is near to all those call on him, to all who call on him in truth. He will fulfil the desire of those who fear him: he also will hear their cry, and will save them.  (Psalm 145:18-19）</a:t>
            </a:r>
          </a:p>
          <a:p>
            <a:pPr marL="108000" indent="0">
              <a:buNone/>
            </a:pPr>
            <a:r>
              <a:rPr lang="en-US" sz="2400" dirty="0">
                <a:latin typeface="Arial Narrow" panose="020B0606020202030204" pitchFamily="34" charset="0"/>
              </a:rPr>
              <a:t>  </a:t>
            </a:r>
          </a:p>
          <a:p>
            <a:pPr marL="108000" indent="0">
              <a:buNone/>
            </a:pPr>
            <a:r>
              <a:rPr lang="zh-CN" altLang="en-US" sz="2400" dirty="0">
                <a:latin typeface="Arial Narrow" panose="020B0606020202030204" pitchFamily="34" charset="0"/>
              </a:rPr>
              <a:t>你们若常在我里面，我的话也常在你们里面，凡你们所愿意的，祈求就给你们成就。（约翰福音</a:t>
            </a:r>
            <a:r>
              <a:rPr lang="en-US" altLang="zh-CN" sz="2400" dirty="0">
                <a:latin typeface="Arial Narrow" panose="020B0606020202030204" pitchFamily="34" charset="0"/>
              </a:rPr>
              <a:t>15:7</a:t>
            </a:r>
            <a:r>
              <a:rPr lang="zh-CN" altLang="en-US" sz="2400" dirty="0">
                <a:latin typeface="Arial Narrow" panose="020B0606020202030204" pitchFamily="34" charset="0"/>
              </a:rPr>
              <a:t>）</a:t>
            </a:r>
          </a:p>
          <a:p>
            <a:pPr marL="108000" indent="0">
              <a:buNone/>
            </a:pPr>
            <a:r>
              <a:rPr lang="en-US" sz="2400" dirty="0">
                <a:latin typeface="Arial Narrow" panose="020B0606020202030204" pitchFamily="34" charset="0"/>
              </a:rPr>
              <a:t>If you remain in me, and my words remain in you, you will ask whatever you desire, and it will be done for you. （John15:7）</a:t>
            </a:r>
          </a:p>
        </p:txBody>
      </p:sp>
      <p:pic>
        <p:nvPicPr>
          <p:cNvPr id="5" name="Picture 2"/>
          <p:cNvPicPr/>
          <p:nvPr/>
        </p:nvPicPr>
        <p:blipFill>
          <a:blip r:embed="rId2"/>
          <a:srcRect l="-417" r="417" b="79577"/>
          <a:stretch/>
        </p:blipFill>
        <p:spPr>
          <a:xfrm>
            <a:off x="1524000" y="0"/>
            <a:ext cx="9137160" cy="1394640"/>
          </a:xfrm>
          <a:prstGeom prst="rect">
            <a:avLst/>
          </a:prstGeom>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480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sz="5400" dirty="0">
                <a:effectLst>
                  <a:glow rad="101600">
                    <a:schemeClr val="accent1">
                      <a:satMod val="175000"/>
                      <a:alpha val="40000"/>
                    </a:schemeClr>
                  </a:glow>
                </a:effectLst>
                <a:latin typeface="迷你简启体" panose="03000509000000000000" pitchFamily="65" charset="-122"/>
                <a:ea typeface="迷你简启体" panose="03000509000000000000" pitchFamily="65" charset="-122"/>
              </a:rPr>
              <a:t>序乐</a:t>
            </a:r>
            <a:r>
              <a:rPr lang="zh-CN" altLang="en-US" sz="5400" dirty="0">
                <a:effectLst>
                  <a:glow rad="101600">
                    <a:schemeClr val="accent1">
                      <a:satMod val="175000"/>
                      <a:alpha val="40000"/>
                    </a:schemeClr>
                  </a:glow>
                </a:effectLst>
              </a:rPr>
              <a:t> </a:t>
            </a:r>
            <a:r>
              <a:rPr lang="en-US" altLang="zh-CN" sz="5400" dirty="0">
                <a:effectLst>
                  <a:glow rad="101600">
                    <a:schemeClr val="accent1">
                      <a:satMod val="175000"/>
                      <a:alpha val="40000"/>
                    </a:schemeClr>
                  </a:glow>
                </a:effectLst>
                <a:latin typeface="Nyala" panose="02000504070300020003" pitchFamily="2" charset="0"/>
              </a:rPr>
              <a:t>Prelude</a:t>
            </a:r>
            <a:endParaRPr lang="en-US" sz="5400" dirty="0">
              <a:effectLst>
                <a:glow rad="101600">
                  <a:schemeClr val="accent1">
                    <a:satMod val="175000"/>
                    <a:alpha val="40000"/>
                  </a:schemeClr>
                </a:glow>
              </a:effectLst>
              <a:latin typeface="Nyala" panose="02000504070300020003" pitchFamily="2" charset="0"/>
            </a:endParaRPr>
          </a:p>
        </p:txBody>
      </p:sp>
      <p:sp>
        <p:nvSpPr>
          <p:cNvPr id="3" name="Subtitle 2"/>
          <p:cNvSpPr>
            <a:spLocks noGrp="1"/>
          </p:cNvSpPr>
          <p:nvPr>
            <p:ph type="subTitle"/>
          </p:nvPr>
        </p:nvSpPr>
        <p:spPr>
          <a:xfrm>
            <a:off x="609600" y="1604519"/>
            <a:ext cx="10972320" cy="4655603"/>
          </a:xfrm>
        </p:spPr>
        <p:txBody>
          <a:bodyPr/>
          <a:lstStyle/>
          <a:p>
            <a:pPr marL="108000" indent="0" algn="ctr">
              <a:buNone/>
            </a:pPr>
            <a:r>
              <a:rPr lang="en-US" altLang="zh-CN" sz="3200" dirty="0">
                <a:latin typeface="Arial Narrow" panose="020B0606020202030204" pitchFamily="34" charset="0"/>
              </a:rPr>
              <a:t>522 </a:t>
            </a:r>
            <a:r>
              <a:rPr lang="en-US" sz="3200" dirty="0" err="1">
                <a:latin typeface="Arial Narrow" panose="020B0606020202030204" pitchFamily="34" charset="0"/>
              </a:rPr>
              <a:t>主在圣殿中</a:t>
            </a:r>
            <a:endParaRPr lang="en-US" sz="3200" dirty="0">
              <a:latin typeface="Arial Narrow" panose="020B0606020202030204" pitchFamily="34" charset="0"/>
            </a:endParaRPr>
          </a:p>
          <a:p>
            <a:pPr marL="108000" indent="0" algn="ctr">
              <a:buNone/>
            </a:pPr>
            <a:r>
              <a:rPr lang="en-US" sz="3200" dirty="0">
                <a:latin typeface="Arial Narrow" panose="020B0606020202030204" pitchFamily="34" charset="0"/>
              </a:rPr>
              <a:t>The Lord is in His Holy Temple</a:t>
            </a:r>
          </a:p>
          <a:p>
            <a:pPr marL="108000" indent="0" algn="ctr">
              <a:buNone/>
            </a:pPr>
            <a:r>
              <a:rPr lang="zh-CN" altLang="en-US" sz="3200" dirty="0">
                <a:latin typeface="Arial Narrow" panose="020B0606020202030204" pitchFamily="34" charset="0"/>
              </a:rPr>
              <a:t>惟耶和华在他的圣殿中。</a:t>
            </a:r>
            <a:endParaRPr lang="en-US" altLang="zh-CN" sz="3200" dirty="0">
              <a:latin typeface="Arial Narrow" panose="020B0606020202030204" pitchFamily="34" charset="0"/>
            </a:endParaRPr>
          </a:p>
          <a:p>
            <a:pPr marL="108000" indent="0" algn="ctr">
              <a:buNone/>
            </a:pPr>
            <a:r>
              <a:rPr lang="zh-CN" altLang="en-US" sz="3200" dirty="0">
                <a:latin typeface="Arial Narrow" panose="020B0606020202030204" pitchFamily="34" charset="0"/>
              </a:rPr>
              <a:t>全地的人，都当在他面前肃敬静默。</a:t>
            </a:r>
            <a:endParaRPr lang="en-US" altLang="zh-CN" sz="3200" dirty="0">
              <a:latin typeface="Arial Narrow" panose="020B0606020202030204" pitchFamily="34" charset="0"/>
            </a:endParaRPr>
          </a:p>
          <a:p>
            <a:pPr marL="108000" indent="0" algn="ctr">
              <a:buNone/>
            </a:pPr>
            <a:r>
              <a:rPr lang="en-US" sz="3200" dirty="0">
                <a:latin typeface="Arial Narrow" panose="020B0606020202030204" pitchFamily="34" charset="0"/>
              </a:rPr>
              <a:t>But the Lord is in his holy temple; </a:t>
            </a:r>
          </a:p>
          <a:p>
            <a:pPr marL="108000" indent="0" algn="ctr">
              <a:buNone/>
            </a:pPr>
            <a:r>
              <a:rPr lang="en-US" sz="3200" dirty="0">
                <a:latin typeface="Arial Narrow" panose="020B0606020202030204" pitchFamily="34" charset="0"/>
              </a:rPr>
              <a:t>let all the earth be silent before him.</a:t>
            </a:r>
            <a:endParaRPr lang="en-US" altLang="zh-CN" sz="3200" dirty="0">
              <a:latin typeface="Arial Narrow" panose="020B0606020202030204" pitchFamily="34" charset="0"/>
            </a:endParaRPr>
          </a:p>
          <a:p>
            <a:pPr marL="108000" indent="0" algn="ctr">
              <a:buNone/>
            </a:pPr>
            <a:r>
              <a:rPr lang="zh-CN" altLang="en-US" sz="3200" dirty="0">
                <a:latin typeface="Arial Narrow" panose="020B0606020202030204" pitchFamily="34" charset="0"/>
              </a:rPr>
              <a:t>（哈巴谷书 </a:t>
            </a:r>
            <a:r>
              <a:rPr lang="en-US" sz="3200" dirty="0">
                <a:latin typeface="Arial Narrow" panose="020B0606020202030204" pitchFamily="34" charset="0"/>
              </a:rPr>
              <a:t>Habakkuk 2:20</a:t>
            </a:r>
            <a:r>
              <a:rPr lang="zh-CN" altLang="en-US" sz="3200" dirty="0">
                <a:latin typeface="Arial Narrow" panose="020B0606020202030204" pitchFamily="34" charset="0"/>
              </a:rPr>
              <a:t>）</a:t>
            </a:r>
            <a:endParaRPr lang="en-US" sz="3200" dirty="0">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896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p:nvPr>
        </p:nvSpPr>
        <p:spPr/>
        <p:txBody>
          <a:bodyPr/>
          <a:lstStyle/>
          <a:p>
            <a:endParaRPr lang="en-US"/>
          </a:p>
        </p:txBody>
      </p:sp>
      <p:pic>
        <p:nvPicPr>
          <p:cNvPr id="4" name="Picture 2"/>
          <p:cNvPicPr/>
          <p:nvPr/>
        </p:nvPicPr>
        <p:blipFill>
          <a:blip r:embed="rId2"/>
          <a:stretch/>
        </p:blipFill>
        <p:spPr>
          <a:xfrm>
            <a:off x="3367454" y="457200"/>
            <a:ext cx="5613946" cy="861480"/>
          </a:xfrm>
          <a:prstGeom prst="rect">
            <a:avLst/>
          </a:prstGeom>
          <a:ln>
            <a:noFill/>
          </a:ln>
        </p:spPr>
      </p:pic>
    </p:spTree>
    <p:extLst>
      <p:ext uri="{BB962C8B-B14F-4D97-AF65-F5344CB8AC3E}">
        <p14:creationId xmlns:p14="http://schemas.microsoft.com/office/powerpoint/2010/main" val="421295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赞美 </a:t>
            </a:r>
            <a:r>
              <a:rPr 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Praise Songs</a:t>
            </a:r>
          </a:p>
        </p:txBody>
      </p:sp>
      <p:sp>
        <p:nvSpPr>
          <p:cNvPr id="3" name="Subtitle 2"/>
          <p:cNvSpPr>
            <a:spLocks noGrp="1"/>
          </p:cNvSpPr>
          <p:nvPr>
            <p:ph type="subTitle"/>
          </p:nvPr>
        </p:nvSpPr>
        <p:spPr>
          <a:xfrm>
            <a:off x="609600" y="1604520"/>
            <a:ext cx="10917115" cy="3977280"/>
          </a:xfrm>
        </p:spPr>
        <p:txBody>
          <a:bodyPr/>
          <a:lstStyle/>
          <a:p>
            <a:pPr marL="108000" indent="0" algn="ctr">
              <a:buNone/>
            </a:pPr>
            <a:r>
              <a:rPr lang="zh-CN" altLang="en-US" sz="4000" dirty="0"/>
              <a:t>诺福克华人浸信会赞美队</a:t>
            </a:r>
            <a:endParaRPr lang="en-US" sz="4000" dirty="0"/>
          </a:p>
          <a:p>
            <a:pPr marL="108000" indent="0" algn="ctr">
              <a:buNone/>
            </a:pPr>
            <a:r>
              <a:rPr lang="en-US" sz="4000" dirty="0"/>
              <a:t>NCBC Praise Team</a:t>
            </a:r>
          </a:p>
          <a:p>
            <a:pPr marL="108000" indent="0">
              <a:buNone/>
            </a:pPr>
            <a:endParaRPr lang="en-US" altLang="zh-CN" dirty="0"/>
          </a:p>
          <a:p>
            <a:pPr marL="108000" indent="0">
              <a:buNone/>
            </a:pPr>
            <a:r>
              <a:rPr lang="zh-CN" altLang="en-US" dirty="0"/>
              <a:t>当用诗章，颂词，灵歌，彼此对说，口唱心和的赞美主。</a:t>
            </a:r>
            <a:r>
              <a:rPr lang="en-US" altLang="zh-CN" dirty="0"/>
              <a:t>(</a:t>
            </a:r>
            <a:r>
              <a:rPr lang="zh-CN" altLang="en-US" dirty="0"/>
              <a:t>弗</a:t>
            </a:r>
            <a:r>
              <a:rPr lang="en-US" altLang="zh-CN" dirty="0"/>
              <a:t>5</a:t>
            </a:r>
            <a:r>
              <a:rPr lang="zh-CN" altLang="en-US" dirty="0"/>
              <a:t>：</a:t>
            </a:r>
            <a:r>
              <a:rPr lang="en-US" altLang="zh-CN" dirty="0"/>
              <a:t>19</a:t>
            </a:r>
            <a:r>
              <a:rPr lang="zh-CN" altLang="en-US" dirty="0"/>
              <a:t>）</a:t>
            </a:r>
            <a:endParaRPr lang="en-US" altLang="zh-CN" dirty="0"/>
          </a:p>
          <a:p>
            <a:pPr marL="108000" indent="0">
              <a:buNone/>
            </a:pPr>
            <a:r>
              <a:rPr lang="en-US" dirty="0"/>
              <a:t>Speak to one another with psalms, hymns and songs</a:t>
            </a:r>
            <a:r>
              <a:rPr lang="zh-CN" altLang="en-US" dirty="0"/>
              <a:t> </a:t>
            </a:r>
            <a:r>
              <a:rPr lang="en-US" altLang="zh-CN" dirty="0"/>
              <a:t>from the Spirit</a:t>
            </a:r>
            <a:r>
              <a:rPr lang="en-US" dirty="0"/>
              <a:t>. Sing and make music in your heart to the Lord</a:t>
            </a:r>
            <a:r>
              <a:rPr lang="zh-CN" altLang="en-US" dirty="0"/>
              <a:t>。（</a:t>
            </a:r>
            <a:r>
              <a:rPr lang="en-US" altLang="zh-CN" dirty="0"/>
              <a:t>Ephesians</a:t>
            </a:r>
            <a:r>
              <a:rPr lang="zh-CN" altLang="en-US" dirty="0"/>
              <a:t> </a:t>
            </a:r>
            <a:r>
              <a:rPr lang="en-US" altLang="zh-CN" dirty="0"/>
              <a:t>5:19)</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785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sz="5400" dirty="0">
                <a:effectLst>
                  <a:glow rad="101600">
                    <a:schemeClr val="accent1">
                      <a:satMod val="175000"/>
                      <a:alpha val="40000"/>
                    </a:schemeClr>
                  </a:glow>
                </a:effectLst>
                <a:latin typeface="迷你简启体" panose="03000509000000000000" pitchFamily="65" charset="-122"/>
                <a:ea typeface="迷你简启体" panose="03000509000000000000" pitchFamily="65" charset="-122"/>
              </a:rPr>
              <a:t>使徒信经 </a:t>
            </a:r>
            <a:r>
              <a:rPr lang="en-US" sz="5400" dirty="0">
                <a:effectLst>
                  <a:glow rad="101600">
                    <a:schemeClr val="accent1">
                      <a:satMod val="175000"/>
                      <a:alpha val="40000"/>
                    </a:schemeClr>
                  </a:glow>
                </a:effectLst>
                <a:latin typeface="Nyala" panose="02000504070300020003" pitchFamily="2" charset="0"/>
              </a:rPr>
              <a:t>Apostles’ Creed</a:t>
            </a:r>
          </a:p>
        </p:txBody>
      </p:sp>
      <p:sp>
        <p:nvSpPr>
          <p:cNvPr id="3" name="Subtitle 2"/>
          <p:cNvSpPr>
            <a:spLocks noGrp="1"/>
          </p:cNvSpPr>
          <p:nvPr>
            <p:ph type="subTitle"/>
          </p:nvPr>
        </p:nvSpPr>
        <p:spPr>
          <a:xfrm>
            <a:off x="609600" y="1569350"/>
            <a:ext cx="10972320" cy="4875411"/>
          </a:xfrm>
        </p:spPr>
        <p:txBody>
          <a:bodyPr/>
          <a:lstStyle/>
          <a:p>
            <a:pPr marL="108000" indent="0">
              <a:buNone/>
            </a:pPr>
            <a:r>
              <a:rPr lang="zh-CN" altLang="en-US" dirty="0">
                <a:latin typeface="Arial Narrow" panose="020B0606020202030204" pitchFamily="34" charset="0"/>
              </a:rPr>
              <a:t>我信上帝，全能的父，创造天地的主。我信我主耶稣基督，上帝的独生子；因圣灵感孕，由童贞女马利亚所生；在本丢彼拉多手下受难，被钉于十字架，受死，埋葬；降在阴间，第三天从死人中复活；升天，坐在全能父上帝的右边；将来必从那里降临，审判活人死人。我信圣灵，我信圣而公之教会；我信圣徒相通；我信罪得赦免；我信身体复活；我信永生。阿们。</a:t>
            </a:r>
            <a:endParaRPr lang="en-US" altLang="zh-CN" dirty="0">
              <a:latin typeface="Arial Narrow" panose="020B0606020202030204" pitchFamily="34" charset="0"/>
            </a:endParaRPr>
          </a:p>
          <a:p>
            <a:pPr marL="108000" indent="0">
              <a:buNone/>
            </a:pPr>
            <a:endParaRPr lang="en-US" altLang="zh-CN" sz="2000" dirty="0">
              <a:latin typeface="Arial Narrow" panose="020B0606020202030204" pitchFamily="34" charset="0"/>
            </a:endParaRPr>
          </a:p>
          <a:p>
            <a:pPr marL="108000" indent="0">
              <a:buNone/>
            </a:pPr>
            <a:r>
              <a:rPr lang="en-US" altLang="zh-CN" sz="2000" dirty="0">
                <a:latin typeface="Arial Narrow" panose="020B0606020202030204" pitchFamily="34" charset="0"/>
              </a:rPr>
              <a:t>I believe in God, the Father Almighty, Creator of Heaven and Earth; I believe in Jesus Christ, God’s only son, Our Lord, Who was conceived by the Holy Spirit, born of the Virgin Mary, suffered under Pontius Pilate, was crucified, died, and was buried. He descended into Hell; On the third day He rose again from the dead; He ascended into Heaven, and he is seated at the right hand of the Father; He will come to judge the living and the dead. I believe in the Holy Spirit, the holy catholic church, the communion of saints, the forgiveness of sins, the resurrection of the body and life everlasting. Amen.</a:t>
            </a:r>
            <a:endParaRPr lang="zh-CN" altLang="en-US" sz="2000" dirty="0">
              <a:latin typeface="Arial Narrow" panose="020B0606020202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433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sz="5400" dirty="0">
                <a:effectLst>
                  <a:glow rad="101600">
                    <a:schemeClr val="accent1">
                      <a:satMod val="175000"/>
                      <a:alpha val="40000"/>
                    </a:schemeClr>
                  </a:glow>
                </a:effectLst>
                <a:latin typeface="迷你简启体" panose="03000509000000000000" pitchFamily="65" charset="-122"/>
                <a:ea typeface="迷你简启体" panose="03000509000000000000" pitchFamily="65" charset="-122"/>
              </a:rPr>
              <a:t>祷告 </a:t>
            </a:r>
            <a:r>
              <a:rPr 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Prayer</a:t>
            </a:r>
          </a:p>
        </p:txBody>
      </p:sp>
      <p:sp>
        <p:nvSpPr>
          <p:cNvPr id="3" name="Subtitle 2"/>
          <p:cNvSpPr>
            <a:spLocks noGrp="1"/>
          </p:cNvSpPr>
          <p:nvPr>
            <p:ph type="subTitle"/>
          </p:nvPr>
        </p:nvSpPr>
        <p:spPr/>
        <p:txBody>
          <a:bodyPr/>
          <a:lstStyle/>
          <a:p>
            <a:pPr marL="108000" indent="0" algn="ctr">
              <a:buNone/>
            </a:pPr>
            <a:endParaRPr lang="en-US" altLang="zh-CN" sz="4400" b="1" dirty="0">
              <a:latin typeface="Arial Narrow" panose="020B060602020203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8667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ubtitle 2"/>
          <p:cNvSpPr>
            <a:spLocks noGrp="1"/>
          </p:cNvSpPr>
          <p:nvPr>
            <p:ph type="subTitle"/>
          </p:nvPr>
        </p:nvSpPr>
        <p:spPr/>
        <p:txBody>
          <a:bodyPr/>
          <a:lstStyle/>
          <a:p>
            <a:endParaRPr lang="en-US"/>
          </a:p>
        </p:txBody>
      </p:sp>
      <p:pic>
        <p:nvPicPr>
          <p:cNvPr id="4" name="Picture 2"/>
          <p:cNvPicPr/>
          <p:nvPr/>
        </p:nvPicPr>
        <p:blipFill>
          <a:blip r:embed="rId2"/>
          <a:stretch/>
        </p:blipFill>
        <p:spPr>
          <a:xfrm>
            <a:off x="2681400" y="307800"/>
            <a:ext cx="6822360" cy="937440"/>
          </a:xfrm>
          <a:prstGeom prst="rect">
            <a:avLst/>
          </a:prstGeom>
          <a:ln>
            <a:noFill/>
          </a:ln>
        </p:spPr>
      </p:pic>
    </p:spTree>
    <p:extLst>
      <p:ext uri="{BB962C8B-B14F-4D97-AF65-F5344CB8AC3E}">
        <p14:creationId xmlns:p14="http://schemas.microsoft.com/office/powerpoint/2010/main" val="144689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zh-CN" alt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奉献 </a:t>
            </a:r>
            <a:r>
              <a:rPr lang="en-US" sz="5400" dirty="0">
                <a:effectLst>
                  <a:glow rad="101600">
                    <a:schemeClr val="accent1">
                      <a:satMod val="175000"/>
                      <a:alpha val="40000"/>
                    </a:schemeClr>
                  </a:glow>
                </a:effectLst>
                <a:latin typeface="Nyala" panose="02000504070300020003" pitchFamily="2" charset="0"/>
                <a:ea typeface="迷你简启体" panose="03000509000000000000" pitchFamily="65" charset="-122"/>
              </a:rPr>
              <a:t>Offering</a:t>
            </a:r>
          </a:p>
        </p:txBody>
      </p:sp>
      <p:sp>
        <p:nvSpPr>
          <p:cNvPr id="3" name="Subtitle 2"/>
          <p:cNvSpPr>
            <a:spLocks noGrp="1"/>
          </p:cNvSpPr>
          <p:nvPr>
            <p:ph type="subTitle"/>
          </p:nvPr>
        </p:nvSpPr>
        <p:spPr>
          <a:xfrm>
            <a:off x="609599" y="1418401"/>
            <a:ext cx="10099431" cy="1843546"/>
          </a:xfrm>
        </p:spPr>
        <p:txBody>
          <a:bodyPr/>
          <a:lstStyle/>
          <a:p>
            <a:pPr marL="108000" indent="0">
              <a:buNone/>
            </a:pPr>
            <a:endParaRPr lang="en-US" altLang="zh-CN" dirty="0"/>
          </a:p>
          <a:p>
            <a:pPr marL="108000" indent="0">
              <a:buNone/>
            </a:pPr>
            <a:r>
              <a:rPr lang="zh-CN" altLang="en-US" sz="2000" dirty="0"/>
              <a:t>赏赐的是耶和华，收取的也是耶和华。（伯</a:t>
            </a:r>
            <a:r>
              <a:rPr lang="en-US" altLang="zh-CN" sz="2000" dirty="0"/>
              <a:t>1</a:t>
            </a:r>
            <a:r>
              <a:rPr lang="zh-CN" altLang="en-US" sz="2000" dirty="0"/>
              <a:t>：</a:t>
            </a:r>
            <a:r>
              <a:rPr lang="en-US" altLang="zh-CN" sz="2000" dirty="0"/>
              <a:t>21</a:t>
            </a:r>
            <a:r>
              <a:rPr lang="zh-CN" altLang="en-US" sz="2000" dirty="0"/>
              <a:t>）</a:t>
            </a:r>
            <a:endParaRPr lang="en-US" altLang="zh-CN" sz="2000" dirty="0"/>
          </a:p>
          <a:p>
            <a:pPr marL="108000" indent="0">
              <a:buNone/>
            </a:pPr>
            <a:r>
              <a:rPr lang="en-US" sz="2000" dirty="0"/>
              <a:t>The Lord gave and the Lord has taken away. (Job 1:21)</a:t>
            </a:r>
          </a:p>
          <a:p>
            <a:pPr marL="108000" indent="0">
              <a:buNone/>
            </a:pPr>
            <a:r>
              <a:rPr lang="zh-CN" altLang="en-US" sz="2000" dirty="0"/>
              <a:t>因为捐得乐意的人，是神所喜爱的。</a:t>
            </a:r>
            <a:r>
              <a:rPr lang="en-US" altLang="zh-CN" sz="2000" dirty="0"/>
              <a:t>(</a:t>
            </a:r>
            <a:r>
              <a:rPr lang="zh-CN" altLang="en-US" sz="2000" dirty="0"/>
              <a:t>林后 </a:t>
            </a:r>
            <a:r>
              <a:rPr lang="en-US" altLang="zh-CN" sz="2000" dirty="0"/>
              <a:t>9</a:t>
            </a:r>
            <a:r>
              <a:rPr lang="zh-CN" altLang="en-US" sz="2000" dirty="0"/>
              <a:t>：</a:t>
            </a:r>
            <a:r>
              <a:rPr lang="en-US" altLang="zh-CN" sz="2000" dirty="0"/>
              <a:t>7</a:t>
            </a:r>
            <a:r>
              <a:rPr lang="zh-CN" altLang="en-US" sz="2000" dirty="0"/>
              <a:t>）</a:t>
            </a:r>
            <a:endParaRPr lang="en-US" altLang="zh-CN" sz="2000" dirty="0"/>
          </a:p>
          <a:p>
            <a:pPr marL="108000" indent="0">
              <a:buNone/>
            </a:pPr>
            <a:r>
              <a:rPr lang="da-DK" sz="2000" dirty="0"/>
              <a:t>For God loves a cheerful giver.</a:t>
            </a:r>
            <a:r>
              <a:rPr lang="zh-CN" altLang="en-US" sz="2000" dirty="0"/>
              <a:t> （</a:t>
            </a:r>
            <a:r>
              <a:rPr lang="en-US" altLang="zh-CN" sz="2000" dirty="0"/>
              <a:t>2 Corinthians</a:t>
            </a:r>
            <a:r>
              <a:rPr lang="zh-CN" altLang="en-US" sz="2000" dirty="0"/>
              <a:t> </a:t>
            </a:r>
            <a:r>
              <a:rPr lang="en-US" altLang="zh-CN" sz="2000" dirty="0"/>
              <a:t>9</a:t>
            </a:r>
            <a:r>
              <a:rPr lang="zh-CN" altLang="en-US" sz="2000" dirty="0"/>
              <a:t>：</a:t>
            </a:r>
            <a:r>
              <a:rPr lang="en-US" altLang="zh-CN" sz="2000" dirty="0"/>
              <a:t>7</a:t>
            </a:r>
            <a:r>
              <a:rPr lang="zh-CN" altLang="en-US" sz="2000" dirty="0"/>
              <a:t>）</a:t>
            </a:r>
            <a:endParaRPr lang="en-US" altLang="zh-CN" sz="2000" dirty="0"/>
          </a:p>
          <a:p>
            <a:pPr marL="108000" indent="0">
              <a:buNone/>
            </a:pPr>
            <a:endParaRPr lang="en-US" dirty="0"/>
          </a:p>
        </p:txBody>
      </p:sp>
      <p:sp>
        <p:nvSpPr>
          <p:cNvPr id="7" name="TextBox 6"/>
          <p:cNvSpPr txBox="1"/>
          <p:nvPr/>
        </p:nvSpPr>
        <p:spPr>
          <a:xfrm>
            <a:off x="6290756" y="4659922"/>
            <a:ext cx="4957960" cy="1846659"/>
          </a:xfrm>
          <a:prstGeom prst="rect">
            <a:avLst/>
          </a:prstGeom>
          <a:noFill/>
        </p:spPr>
        <p:txBody>
          <a:bodyPr wrap="none" rtlCol="0">
            <a:spAutoFit/>
          </a:bodyPr>
          <a:lstStyle/>
          <a:p>
            <a:r>
              <a:rPr lang="en-US" sz="2400" dirty="0"/>
              <a:t>Take my life, and let it be</a:t>
            </a:r>
            <a:br>
              <a:rPr lang="en-US" sz="2400" dirty="0"/>
            </a:br>
            <a:r>
              <a:rPr lang="en-US" sz="2400" dirty="0"/>
              <a:t>Consecrated, Lord, to Thee.</a:t>
            </a:r>
            <a:br>
              <a:rPr lang="en-US" sz="2400" dirty="0"/>
            </a:br>
            <a:r>
              <a:rPr lang="en-US" sz="2400" dirty="0"/>
              <a:t>Take my hands, and let them move</a:t>
            </a:r>
            <a:br>
              <a:rPr lang="en-US" sz="2400" dirty="0"/>
            </a:br>
            <a:r>
              <a:rPr lang="en-US" sz="2400" dirty="0"/>
              <a:t>At the impulse of Thy love.</a:t>
            </a:r>
          </a:p>
          <a:p>
            <a:endParaRPr lang="en-US" dirty="0"/>
          </a:p>
        </p:txBody>
      </p:sp>
      <p:sp>
        <p:nvSpPr>
          <p:cNvPr id="8" name="TextBox 7"/>
          <p:cNvSpPr txBox="1"/>
          <p:nvPr/>
        </p:nvSpPr>
        <p:spPr>
          <a:xfrm>
            <a:off x="1072661" y="3261947"/>
            <a:ext cx="5218095" cy="3323987"/>
          </a:xfrm>
          <a:prstGeom prst="rect">
            <a:avLst/>
          </a:prstGeom>
          <a:noFill/>
        </p:spPr>
        <p:txBody>
          <a:bodyPr wrap="none" rtlCol="0">
            <a:spAutoFit/>
          </a:bodyPr>
          <a:lstStyle/>
          <a:p>
            <a:pPr marL="108000" indent="0">
              <a:buNone/>
            </a:pPr>
            <a:r>
              <a:rPr lang="zh-CN" altLang="en-US" sz="4800" dirty="0"/>
              <a:t>我一生求主管理，</a:t>
            </a:r>
            <a:endParaRPr lang="en-US" altLang="zh-CN" sz="4800" dirty="0"/>
          </a:p>
          <a:p>
            <a:pPr marL="108000" indent="0">
              <a:buNone/>
            </a:pPr>
            <a:r>
              <a:rPr lang="zh-CN" altLang="en-US" sz="4800" dirty="0"/>
              <a:t>愿献身心为活祭；</a:t>
            </a:r>
            <a:endParaRPr lang="en-US" altLang="zh-CN" sz="4800" dirty="0"/>
          </a:p>
          <a:p>
            <a:pPr marL="108000" indent="0">
              <a:buNone/>
            </a:pPr>
            <a:r>
              <a:rPr lang="zh-CN" altLang="en-US" sz="4800" dirty="0"/>
              <a:t>我双手为主作工，</a:t>
            </a:r>
            <a:endParaRPr lang="en-US" altLang="zh-CN" sz="4800" dirty="0"/>
          </a:p>
          <a:p>
            <a:pPr marL="108000" indent="0">
              <a:buNone/>
            </a:pPr>
            <a:r>
              <a:rPr lang="zh-CN" altLang="en-US" sz="4800" dirty="0"/>
              <a:t>因被主慈爱感动。</a:t>
            </a:r>
            <a:endParaRPr lang="en-US" altLang="zh-CN" sz="4800" dirty="0"/>
          </a:p>
          <a:p>
            <a:endParaRPr lang="en-US" dirty="0"/>
          </a:p>
        </p:txBody>
      </p:sp>
      <p:sp>
        <p:nvSpPr>
          <p:cNvPr id="9" name="TextBox 8"/>
          <p:cNvSpPr txBox="1"/>
          <p:nvPr/>
        </p:nvSpPr>
        <p:spPr>
          <a:xfrm>
            <a:off x="7077808" y="2760605"/>
            <a:ext cx="4339650" cy="1200329"/>
          </a:xfrm>
          <a:prstGeom prst="rect">
            <a:avLst/>
          </a:prstGeom>
          <a:noFill/>
        </p:spPr>
        <p:txBody>
          <a:bodyPr wrap="none" rtlCol="0">
            <a:spAutoFit/>
          </a:bodyPr>
          <a:lstStyle/>
          <a:p>
            <a:r>
              <a:rPr lang="zh-CN" altLang="en-US" sz="3600" dirty="0">
                <a:ln w="0"/>
                <a:solidFill>
                  <a:schemeClr val="accent1"/>
                </a:solidFill>
                <a:effectLst>
                  <a:outerShdw blurRad="38100" dist="25400" dir="5400000" algn="ctr" rotWithShape="0">
                    <a:srgbClr val="6E747A">
                      <a:alpha val="43000"/>
                    </a:srgbClr>
                  </a:outerShdw>
                </a:effectLst>
              </a:rPr>
              <a:t>奉献是基督徒的义务</a:t>
            </a:r>
            <a:endParaRPr lang="en-US" altLang="zh-CN" sz="3600" dirty="0">
              <a:ln w="0"/>
              <a:solidFill>
                <a:schemeClr val="accent1"/>
              </a:solidFill>
              <a:effectLst>
                <a:outerShdw blurRad="38100" dist="25400" dir="5400000" algn="ctr" rotWithShape="0">
                  <a:srgbClr val="6E747A">
                    <a:alpha val="43000"/>
                  </a:srgbClr>
                </a:outerShdw>
              </a:effectLst>
            </a:endParaRPr>
          </a:p>
          <a:p>
            <a:r>
              <a:rPr lang="zh-CN" altLang="en-US" sz="3600" dirty="0">
                <a:ln w="0"/>
                <a:solidFill>
                  <a:schemeClr val="accent1"/>
                </a:solidFill>
                <a:effectLst>
                  <a:outerShdw blurRad="38100" dist="25400" dir="5400000" algn="ctr" rotWithShape="0">
                    <a:srgbClr val="6E747A">
                      <a:alpha val="43000"/>
                    </a:srgbClr>
                  </a:outerShdw>
                </a:effectLst>
              </a:rPr>
              <a:t>未信的朋友不要勉强</a:t>
            </a:r>
            <a:endParaRPr lang="en-US" sz="3600" dirty="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2957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2421</TotalTime>
  <Words>985</Words>
  <Application>Microsoft Office PowerPoint</Application>
  <PresentationFormat>Widescreen</PresentationFormat>
  <Paragraphs>77</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DejaVu Sans</vt:lpstr>
      <vt:lpstr>黑体</vt:lpstr>
      <vt:lpstr>迷你简启体</vt:lpstr>
      <vt:lpstr>迷你繁启体</vt:lpstr>
      <vt:lpstr>Arial</vt:lpstr>
      <vt:lpstr>Arial Narrow</vt:lpstr>
      <vt:lpstr>Nyala</vt:lpstr>
      <vt:lpstr>Symbol</vt:lpstr>
      <vt:lpstr>Times New Roman</vt:lpstr>
      <vt:lpstr>Wingdings</vt:lpstr>
      <vt:lpstr>Office Theme</vt:lpstr>
      <vt:lpstr>PowerPoint Presentation</vt:lpstr>
      <vt:lpstr>PowerPoint Presentation</vt:lpstr>
      <vt:lpstr>序乐 Prelude</vt:lpstr>
      <vt:lpstr>PowerPoint Presentation</vt:lpstr>
      <vt:lpstr>赞美 Praise Songs</vt:lpstr>
      <vt:lpstr>使徒信经 Apostles’ Creed</vt:lpstr>
      <vt:lpstr>祷告 Prayer</vt:lpstr>
      <vt:lpstr>PowerPoint Presentation</vt:lpstr>
      <vt:lpstr>奉献 Offering</vt:lpstr>
      <vt:lpstr>为孩童祷告 Pray for Children</vt:lpstr>
      <vt:lpstr>迎新 Greeting</vt:lpstr>
      <vt:lpstr>PowerPoint Presentation</vt:lpstr>
      <vt:lpstr>PowerPoint Presentation</vt:lpstr>
      <vt:lpstr>PowerPoint Presentation</vt:lpstr>
      <vt:lpstr>PowerPoint Presentation</vt:lpstr>
      <vt:lpstr>圣餐 Holy Communion</vt:lpstr>
      <vt:lpstr>PowerPoint Presentation</vt:lpstr>
      <vt:lpstr>三一颂  Doxology</vt:lpstr>
      <vt:lpstr>祷告祝福 Benediction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Writer</dc:creator>
  <dc:description/>
  <cp:lastModifiedBy>Z Ren</cp:lastModifiedBy>
  <cp:revision>420</cp:revision>
  <dcterms:created xsi:type="dcterms:W3CDTF">2015-06-26T18:53:27Z</dcterms:created>
  <dcterms:modified xsi:type="dcterms:W3CDTF">2016-12-26T18:03:42Z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22</vt:i4>
  </property>
</Properties>
</file>